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hyperlink" Target="http://ichigojam.net/IchigoJam.html" TargetMode="Externa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Relationship Id="rId4" Type="http://schemas.openxmlformats.org/officeDocument/2006/relationships/image" Target="../media/image64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20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Relationship Id="rId3" Type="http://schemas.openxmlformats.org/officeDocument/2006/relationships/hyperlink" Target="https://yrm006.wordpress.com/" TargetMode="Externa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24.tif"/><Relationship Id="rId5" Type="http://schemas.openxmlformats.org/officeDocument/2006/relationships/image" Target="../media/image75.png"/><Relationship Id="rId6" Type="http://schemas.openxmlformats.org/officeDocument/2006/relationships/image" Target="../media/image25.tif"/><Relationship Id="rId7" Type="http://schemas.openxmlformats.org/officeDocument/2006/relationships/image" Target="../media/image2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0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28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1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12.png"/><Relationship Id="rId9" Type="http://schemas.openxmlformats.org/officeDocument/2006/relationships/image" Target="../media/image4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(BIG)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56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7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56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57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62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ロボットもゲーム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ロボットもゲームも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72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73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 ()</a:t>
            </a:r>
          </a:p>
        </p:txBody>
      </p:sp>
      <p:sp>
        <p:nvSpPr>
          <p:cNvPr id="1378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381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382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383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384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385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386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387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388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389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390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391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392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393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394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395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396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397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398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399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00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01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02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03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04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05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06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07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408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09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10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11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12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13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9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20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22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425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2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27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6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2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65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30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4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ノートPCがもらえる！？"/>
          <p:cNvSpPr txBox="1"/>
          <p:nvPr/>
        </p:nvSpPr>
        <p:spPr>
          <a:xfrm>
            <a:off x="7834154" y="3352679"/>
            <a:ext cx="44535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438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440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4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4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48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449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Apple I (1976)…"/>
          <p:cNvSpPr txBox="1"/>
          <p:nvPr/>
        </p:nvSpPr>
        <p:spPr>
          <a:xfrm>
            <a:off x="7637611" y="829733"/>
            <a:ext cx="4460578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452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453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456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9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64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ネットで時空を越えた学び合い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ネットで時空を越えた学び合い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1471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1472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2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474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5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6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7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8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479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1480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481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高度IT人材</a:t>
              </a:r>
            </a:p>
          </p:txBody>
        </p:sp>
      </p:grpSp>
      <p:sp>
        <p:nvSpPr>
          <p:cNvPr id="1483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484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1485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1486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1487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68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7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490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4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92" name="株式会社 B Inc. 代表取締役社長 福野泰介…"/>
          <p:cNvSpPr txBox="1"/>
          <p:nvPr/>
        </p:nvSpPr>
        <p:spPr>
          <a:xfrm>
            <a:off x="4355035" y="8512509"/>
            <a:ext cx="538235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B Inc.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49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49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7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78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0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1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82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83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87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8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8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5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9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3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5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9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10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1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2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13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1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16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17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18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22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1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2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9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3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32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3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4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9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40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1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43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44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48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4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VIDEO3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VIDEO3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もじ大き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もじ大きく！</a:t>
            </a: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8" name="Group"/>
          <p:cNvGrpSpPr/>
          <p:nvPr/>
        </p:nvGrpSpPr>
        <p:grpSpPr>
          <a:xfrm>
            <a:off x="5054824" y="4375354"/>
            <a:ext cx="891680" cy="926692"/>
            <a:chOff x="0" y="0"/>
            <a:chExt cx="891678" cy="926690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0492" y="1450686"/>
            <a:ext cx="565160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6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7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8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1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8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3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87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88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92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93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ircle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7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03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0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4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05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09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10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11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12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3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7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8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9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20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21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25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22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3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4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6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29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1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2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3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37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38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47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2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49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1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55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0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57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5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65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66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69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7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79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7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0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81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87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8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8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89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90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1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92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5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96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97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98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99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602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603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07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04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5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6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8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14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15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24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2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28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2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1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32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33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34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7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38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39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0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41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2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43" name="Arrow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48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4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1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55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5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6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68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6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77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78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85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8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9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9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0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05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06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10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11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15" name="Group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1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18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19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3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4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28" name="Group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2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4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33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3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6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40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3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4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5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6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4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50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1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80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3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4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5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5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1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2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2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3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4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1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66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7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8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9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2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3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4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5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76" name="Connection Line"/>
          <p:cNvCxnSpPr>
            <a:stCxn id="774" idx="0"/>
            <a:endCxn id="777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77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8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9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4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25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4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5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00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96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7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8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9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6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7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3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5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6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2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07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8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9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0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3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4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5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6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17" name="Connection Line"/>
          <p:cNvCxnSpPr>
            <a:stCxn id="815" idx="0"/>
            <a:endCxn id="818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18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8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2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22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3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2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3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34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36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38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39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40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41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47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42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3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4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48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9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0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1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52" name="Connection Line"/>
          <p:cNvCxnSpPr>
            <a:stCxn id="850" idx="0"/>
            <a:endCxn id="853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53" name="Rounded Rectangle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5" name="Connection Line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6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6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62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3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4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5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68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69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72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878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888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84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5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6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7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5" name="Connection Line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80" name="Group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78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79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81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2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6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84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5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6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90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91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292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3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37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98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95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6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7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299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08" name="Group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04" name="Rectangle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5" name="Rectangle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6" name="Rounded Rectangle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7" name="Rounded Rectangle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09" name="Rectangle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0" name="Rectangle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1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8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4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9" name="Connection Line"/>
          <p:cNvSpPr/>
          <p:nvPr/>
        </p:nvSpPr>
        <p:spPr>
          <a:xfrm>
            <a:off x="7804291" y="4459067"/>
            <a:ext cx="4162647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6" name="Rounded Rectangle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0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1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22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23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24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25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26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3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28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9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4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8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4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00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95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6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7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9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1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2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3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4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8" name="Connection Line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09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07" name="Line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4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5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0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951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0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1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26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22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3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4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5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5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3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9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0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1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38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33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4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5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6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7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9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2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43" name="Connection Line"/>
          <p:cNvCxnSpPr>
            <a:stCxn id="941" idx="0"/>
            <a:endCxn id="944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44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4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6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47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48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9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VIDEO3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VIDEO3</a:t>
            </a:r>
          </a:p>
        </p:txBody>
      </p:sp>
      <p:pic>
        <p:nvPicPr>
          <p:cNvPr id="9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もじ大き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もじ大きく！</a:t>
            </a:r>
          </a:p>
        </p:txBody>
      </p:sp>
      <p:pic>
        <p:nvPicPr>
          <p:cNvPr id="9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3" name="Group"/>
          <p:cNvGrpSpPr/>
          <p:nvPr/>
        </p:nvGrpSpPr>
        <p:grpSpPr>
          <a:xfrm>
            <a:off x="5054824" y="4375354"/>
            <a:ext cx="891680" cy="926692"/>
            <a:chOff x="0" y="0"/>
            <a:chExt cx="891678" cy="926690"/>
          </a:xfrm>
        </p:grpSpPr>
        <p:sp>
          <p:nvSpPr>
            <p:cNvPr id="96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9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968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6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0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1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75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7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8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8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8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8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91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9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95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996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00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997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8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9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0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13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19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21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22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23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24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7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8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29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30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3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44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33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35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36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37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38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1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2" name="ほ"/>
          <p:cNvSpPr txBox="1"/>
          <p:nvPr/>
        </p:nvSpPr>
        <p:spPr>
          <a:xfrm>
            <a:off x="8837283" y="6496961"/>
            <a:ext cx="2921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43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48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4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1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055" name="Group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052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3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4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10 CLS:X=7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10 CLS:X=7</a:t>
            </a:r>
          </a:p>
        </p:txBody>
      </p:sp>
      <p:sp>
        <p:nvSpPr>
          <p:cNvPr id="1058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062" name="Group"/>
          <p:cNvGrpSpPr/>
          <p:nvPr/>
        </p:nvGrpSpPr>
        <p:grpSpPr>
          <a:xfrm>
            <a:off x="8161728" y="3949910"/>
            <a:ext cx="891680" cy="926692"/>
            <a:chOff x="0" y="0"/>
            <a:chExt cx="891678" cy="926690"/>
          </a:xfrm>
        </p:grpSpPr>
        <p:sp>
          <p:nvSpPr>
            <p:cNvPr id="105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63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064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5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066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7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7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0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077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078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9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080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1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2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08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8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95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</p:txBody>
      </p:sp>
      <p:sp>
        <p:nvSpPr>
          <p:cNvPr id="1098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5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7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8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1099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00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01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20 LC X,2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104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105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06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07" name="Arrow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8" name="Arrow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9" name="Arrow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0" name="Arrow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1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12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13" name="Arrow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17" name="Group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14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5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6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1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23" name="30 LC RND(16),11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RND(16),11:?”*”</a:t>
            </a:r>
          </a:p>
        </p:txBody>
      </p:sp>
      <p:sp>
        <p:nvSpPr>
          <p:cNvPr id="1124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25" name="Arrow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6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27" name="Arrow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8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29" name="Arrow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0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31" name="Arrow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2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33" name="Arrow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4" name="Arrow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38" name="Group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35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6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7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39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42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43" name="Arrow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4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47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54" name="Group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151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2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3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1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6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35 WAIT6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35 WAIT6</a:t>
            </a:r>
          </a:p>
        </p:txBody>
      </p:sp>
      <p:sp>
        <p:nvSpPr>
          <p:cNvPr id="1172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79" name="Group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176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7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8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82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18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84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185" name="Arrow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187" name="Arrow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8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189" name="Arrow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0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91" name="Arrow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2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93" name="Arrow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7" name="Group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194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5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6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39 IF SCR(X,2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SCR(X,2) END</a:t>
            </a:r>
          </a:p>
        </p:txBody>
      </p:sp>
      <p:sp>
        <p:nvSpPr>
          <p:cNvPr id="1200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01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02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03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4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05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09" name="Group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206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7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8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10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11" name="Arrow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37 X=X&amp;15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37 X=X&amp;15</a:t>
            </a:r>
          </a:p>
        </p:txBody>
      </p:sp>
      <p:sp>
        <p:nvSpPr>
          <p:cNvPr id="1220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21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22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23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4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25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29" name="Group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26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7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8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32" name="10 CLS:X=7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CLS:X=7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RND(16),11:?”*”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WAIT6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X=X&amp;15</a:t>
            </a:r>
            <a:br/>
            <a:r>
              <a:t>39 IF SCR(X,2)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233" name="Line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4" name="Line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5" name="Line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6" name="じぶんキャラのいちに、なにかあれば、おわる（END）"/>
          <p:cNvSpPr txBox="1"/>
          <p:nvPr/>
        </p:nvSpPr>
        <p:spPr>
          <a:xfrm>
            <a:off x="806316" y="6620371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37" name="さいしょだけ（セットアップ）"/>
          <p:cNvSpPr txBox="1"/>
          <p:nvPr/>
        </p:nvSpPr>
        <p:spPr>
          <a:xfrm>
            <a:off x="6330816" y="1519138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38" name="Line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39" name="Line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0" name="Line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1" name="Line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2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43" name="くりかえし（ループ）"/>
          <p:cNvSpPr txBox="1"/>
          <p:nvPr/>
        </p:nvSpPr>
        <p:spPr>
          <a:xfrm>
            <a:off x="7829416" y="5652723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46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47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48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249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50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51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252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53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54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55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256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57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58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259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60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61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262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3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4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5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66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2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53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10 CLS:X=7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CLS:X=7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RND(16),11:?”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WAIT6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X=X&amp;15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SCR(X,2) END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272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7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77" name="Group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274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5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6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10 CLS:X=7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CLS:X=7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RND(16),11:?”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15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X=X&amp;15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SCR(X,2) END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280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8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85" name="Group"/>
          <p:cNvGrpSpPr/>
          <p:nvPr/>
        </p:nvGrpSpPr>
        <p:grpSpPr>
          <a:xfrm>
            <a:off x="4674267" y="3345358"/>
            <a:ext cx="427395" cy="437901"/>
            <a:chOff x="0" y="0"/>
            <a:chExt cx="427394" cy="437900"/>
          </a:xfrm>
        </p:grpSpPr>
        <p:sp>
          <p:nvSpPr>
            <p:cNvPr id="1282" name="Square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3" name="Line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4" name="Line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10 CLS:X=7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CLS:X=7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RND(16),11:?”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SCR(X,2)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288" name="てんす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てんすう</a:t>
            </a:r>
          </a:p>
        </p:txBody>
      </p:sp>
      <p:sp>
        <p:nvSpPr>
          <p:cNvPr id="128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93" name="Group"/>
          <p:cNvGrpSpPr/>
          <p:nvPr/>
        </p:nvGrpSpPr>
        <p:grpSpPr>
          <a:xfrm>
            <a:off x="6418400" y="2135521"/>
            <a:ext cx="372807" cy="381971"/>
            <a:chOff x="0" y="0"/>
            <a:chExt cx="372806" cy="381970"/>
          </a:xfrm>
        </p:grpSpPr>
        <p:sp>
          <p:nvSpPr>
            <p:cNvPr id="1290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1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2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97" name="Group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294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5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6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10 CLS:X=7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CLS:X=7:CLT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RND(16),11:?”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15-TICK()/120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SCR(X,2) ?TICK():END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300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0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VIDEO1…"/>
          <p:cNvSpPr txBox="1"/>
          <p:nvPr/>
        </p:nvSpPr>
        <p:spPr>
          <a:xfrm>
            <a:off x="75670" y="1841499"/>
            <a:ext cx="12718853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VIDEO1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</a:t>
            </a:r>
            <a:r>
              <a:rPr>
                <a:solidFill>
                  <a:schemeClr val="accent5"/>
                </a:solidFill>
              </a:rPr>
              <a:t>15</a:t>
            </a:r>
            <a:r>
              <a:t>:CLT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</a:t>
            </a:r>
            <a:r>
              <a:rPr>
                <a:solidFill>
                  <a:schemeClr val="accent5"/>
                </a:solidFill>
              </a:rPr>
              <a:t>5</a:t>
            </a:r>
            <a:r>
              <a:t>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</a:t>
            </a:r>
            <a:r>
              <a:rPr>
                <a:solidFill>
                  <a:schemeClr val="accent5"/>
                </a:solidFill>
              </a:rPr>
              <a:t>32</a:t>
            </a:r>
            <a:r>
              <a:t>),</a:t>
            </a:r>
            <a:r>
              <a:rPr>
                <a:solidFill>
                  <a:schemeClr val="accent5"/>
                </a:solidFill>
              </a:rPr>
              <a:t>23</a:t>
            </a:r>
            <a:r>
              <a:t>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</a:t>
            </a:r>
            <a:r>
              <a:rPr>
                <a:solidFill>
                  <a:schemeClr val="accent5"/>
                </a:solidFill>
              </a:rPr>
              <a:t>31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</a:t>
            </a:r>
            <a:r>
              <a:rPr>
                <a:solidFill>
                  <a:schemeClr val="accent5"/>
                </a:solidFill>
              </a:rPr>
              <a:t>5</a:t>
            </a:r>
            <a:r>
              <a:t>) ?TICK():END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304" name="小さな文字用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小さな文字用</a:t>
            </a:r>
          </a:p>
        </p:txBody>
      </p:sp>
      <p:sp>
        <p:nvSpPr>
          <p:cNvPr id="130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09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310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12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13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317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31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323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324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25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28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337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331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2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3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4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5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6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43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338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9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0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1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2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44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345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46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347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348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49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350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351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